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5"/>
    <p:sldMasterId id="2147483660" r:id="rId6"/>
    <p:sldMasterId id="2147483648" r:id="rId7"/>
    <p:sldMasterId id="2147483674" r:id="rId8"/>
  </p:sldMasterIdLst>
  <p:notesMasterIdLst>
    <p:notesMasterId r:id="rId21"/>
  </p:notesMasterIdLst>
  <p:handoutMasterIdLst>
    <p:handoutMasterId r:id="rId22"/>
  </p:handoutMasterIdLst>
  <p:sldIdLst>
    <p:sldId id="256" r:id="rId9"/>
    <p:sldId id="257" r:id="rId10"/>
    <p:sldId id="259" r:id="rId11"/>
    <p:sldId id="261" r:id="rId12"/>
    <p:sldId id="262" r:id="rId13"/>
    <p:sldId id="263" r:id="rId14"/>
    <p:sldId id="260" r:id="rId15"/>
    <p:sldId id="265" r:id="rId16"/>
    <p:sldId id="266" r:id="rId17"/>
    <p:sldId id="267" r:id="rId18"/>
    <p:sldId id="268" r:id="rId19"/>
    <p:sldId id="269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3278"/>
    <a:srgbClr val="646569"/>
    <a:srgbClr val="878CB4"/>
    <a:srgbClr val="002D73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27" autoAdjust="0"/>
  </p:normalViewPr>
  <p:slideViewPr>
    <p:cSldViewPr>
      <p:cViewPr varScale="1">
        <p:scale>
          <a:sx n="117" d="100"/>
          <a:sy n="117" d="100"/>
        </p:scale>
        <p:origin x="120" y="1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928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11CE6-E01B-4B16-9FC9-386DAA6E82EC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7B35F-EEBB-4B51-9C7F-012E78CB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6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647950"/>
            <a:ext cx="63246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Master Sub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962150"/>
            <a:ext cx="6324600" cy="533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 baseline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Master Title – Arial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885950"/>
            <a:ext cx="4114800" cy="167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Section Title-</a:t>
            </a:r>
            <a:br>
              <a:rPr lang="en-US" dirty="0" smtClean="0"/>
            </a:br>
            <a:r>
              <a:rPr lang="en-US" dirty="0" smtClean="0"/>
              <a:t>Arial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1504950"/>
            <a:ext cx="7467600" cy="121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646569"/>
                </a:solidFill>
              </a:defRPr>
            </a:lvl1pPr>
          </a:lstStyle>
          <a:p>
            <a:pPr lvl="0"/>
            <a:r>
              <a:rPr lang="en-US" dirty="0" smtClean="0"/>
              <a:t>Copy (Arial Regular)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514350"/>
            <a:ext cx="67818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553278"/>
                </a:solidFill>
              </a:defRPr>
            </a:lvl1pPr>
          </a:lstStyle>
          <a:p>
            <a:pPr lvl="0"/>
            <a:r>
              <a:rPr lang="en-US" dirty="0" smtClean="0"/>
              <a:t>Slide Heading – Arial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33350"/>
            <a:ext cx="3505200" cy="92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553278"/>
                </a:solidFill>
              </a:rPr>
              <a:pPr/>
              <a:t>‹#›</a:t>
            </a:fld>
            <a:endParaRPr lang="en-US" sz="1200" dirty="0">
              <a:solidFill>
                <a:srgbClr val="55327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324350"/>
            <a:ext cx="2667000" cy="70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914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476750"/>
            <a:ext cx="2047242" cy="54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December 7, 2015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512475"/>
            <a:ext cx="1447800" cy="38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Tobacco &amp; SMI: Bending the</a:t>
            </a:r>
          </a:p>
          <a:p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Deadly Curve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724150"/>
            <a:ext cx="82296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1" algn="r"/>
            <a:r>
              <a:rPr lang="en-US" sz="20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Gregory A. Miller, M.D.</a:t>
            </a:r>
          </a:p>
          <a:p>
            <a:pPr lvl="1" algn="r"/>
            <a:r>
              <a:rPr lang="en-US" sz="20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Barber, M.D.</a:t>
            </a:r>
          </a:p>
          <a:p>
            <a:pPr lvl="1" algn="r"/>
            <a:r>
              <a:rPr lang="en-US" sz="20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Maxine Smalling, R.N.</a:t>
            </a:r>
          </a:p>
          <a:p>
            <a:pPr lvl="1" algn="r"/>
            <a:endParaRPr lang="en-US" sz="2000" b="1" dirty="0" smtClean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State Statewide Grand Rounds </a:t>
            </a:r>
          </a:p>
          <a:p>
            <a:pPr lvl="1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21, 2015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1352550"/>
            <a:ext cx="7467600" cy="3429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Implementation Campus Wide Tobacco-Free Facility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Assess </a:t>
            </a:r>
            <a:r>
              <a:rPr lang="en-US" dirty="0"/>
              <a:t>changes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Plan </a:t>
            </a:r>
            <a:r>
              <a:rPr lang="en-US" dirty="0"/>
              <a:t>for the change with timelines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Implementation </a:t>
            </a:r>
            <a:r>
              <a:rPr lang="en-US" dirty="0"/>
              <a:t>of the change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Conduct </a:t>
            </a:r>
            <a:r>
              <a:rPr lang="en-US" dirty="0"/>
              <a:t>ongoing evaluation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Policy Change</a:t>
            </a:r>
          </a:p>
        </p:txBody>
      </p:sp>
    </p:spTree>
    <p:extLst>
      <p:ext uri="{BB962C8B-B14F-4D97-AF65-F5344CB8AC3E}">
        <p14:creationId xmlns:p14="http://schemas.microsoft.com/office/powerpoint/2010/main" val="1585029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1352550"/>
            <a:ext cx="7467600" cy="3429000"/>
          </a:xfrm>
        </p:spPr>
        <p:txBody>
          <a:bodyPr/>
          <a:lstStyle/>
          <a:p>
            <a:r>
              <a:rPr lang="en-US" sz="2800" dirty="0"/>
              <a:t>Provide consistent message and </a:t>
            </a:r>
            <a:r>
              <a:rPr lang="en-US" sz="2800" dirty="0" smtClean="0"/>
              <a:t>signage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Health </a:t>
            </a:r>
            <a:r>
              <a:rPr lang="en-US" dirty="0"/>
              <a:t>and wellness of patients, staff and visitors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Non-punitive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Signage, posters and pamphlets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715629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1200150"/>
            <a:ext cx="7467600" cy="3429000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2800" dirty="0">
                <a:latin typeface="Calibri"/>
                <a:cs typeface="Calibri"/>
              </a:rPr>
              <a:t>P</a:t>
            </a:r>
            <a:r>
              <a:rPr lang="en-US" sz="2800" spc="-60" dirty="0">
                <a:latin typeface="Calibri"/>
                <a:cs typeface="Calibri"/>
              </a:rPr>
              <a:t>r</a:t>
            </a:r>
            <a:r>
              <a:rPr lang="en-US" sz="2800" dirty="0">
                <a:latin typeface="Calibri"/>
                <a:cs typeface="Calibri"/>
              </a:rPr>
              <a:t>o</a:t>
            </a:r>
            <a:r>
              <a:rPr lang="en-US" sz="2800" spc="-15" dirty="0">
                <a:latin typeface="Calibri"/>
                <a:cs typeface="Calibri"/>
              </a:rPr>
              <a:t>v</a:t>
            </a:r>
            <a:r>
              <a:rPr lang="en-US" sz="2800" dirty="0">
                <a:latin typeface="Calibri"/>
                <a:cs typeface="Calibri"/>
              </a:rPr>
              <a:t>ide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</a:t>
            </a:r>
            <a:r>
              <a:rPr lang="en-US" sz="2800" spc="-15" dirty="0">
                <a:latin typeface="Calibri"/>
                <a:cs typeface="Calibri"/>
              </a:rPr>
              <a:t>r</a:t>
            </a:r>
            <a:r>
              <a:rPr lang="en-US" sz="2800" dirty="0">
                <a:latin typeface="Calibri"/>
                <a:cs typeface="Calibri"/>
              </a:rPr>
              <a:t>iti</a:t>
            </a:r>
            <a:r>
              <a:rPr lang="en-US" sz="2800" spc="-20" dirty="0">
                <a:latin typeface="Calibri"/>
                <a:cs typeface="Calibri"/>
              </a:rPr>
              <a:t>c</a:t>
            </a:r>
            <a:r>
              <a:rPr lang="en-US" sz="2800" dirty="0">
                <a:latin typeface="Calibri"/>
                <a:cs typeface="Calibri"/>
              </a:rPr>
              <a:t>al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spc="-45" dirty="0">
                <a:latin typeface="Calibri"/>
                <a:cs typeface="Calibri"/>
              </a:rPr>
              <a:t>r</a:t>
            </a:r>
            <a:r>
              <a:rPr lang="en-US" sz="2800" dirty="0">
                <a:latin typeface="Calibri"/>
                <a:cs typeface="Calibri"/>
              </a:rPr>
              <a:t>esou</a:t>
            </a:r>
            <a:r>
              <a:rPr lang="en-US" sz="2800" spc="-60" dirty="0">
                <a:latin typeface="Calibri"/>
                <a:cs typeface="Calibri"/>
              </a:rPr>
              <a:t>r</a:t>
            </a:r>
            <a:r>
              <a:rPr lang="en-US" sz="2800" dirty="0">
                <a:latin typeface="Calibri"/>
                <a:cs typeface="Calibri"/>
              </a:rPr>
              <a:t>c</a:t>
            </a:r>
            <a:r>
              <a:rPr lang="en-US" sz="2800" spc="-10" dirty="0">
                <a:latin typeface="Calibri"/>
                <a:cs typeface="Calibri"/>
              </a:rPr>
              <a:t>e</a:t>
            </a:r>
            <a:r>
              <a:rPr lang="en-US" sz="2800" dirty="0">
                <a:latin typeface="Calibri"/>
                <a:cs typeface="Calibri"/>
              </a:rPr>
              <a:t>s </a:t>
            </a:r>
            <a:r>
              <a:rPr lang="en-US" sz="2800" spc="-35" dirty="0">
                <a:latin typeface="Calibri"/>
                <a:cs typeface="Calibri"/>
              </a:rPr>
              <a:t>t</a:t>
            </a:r>
            <a:r>
              <a:rPr lang="en-US" sz="2800" dirty="0">
                <a:latin typeface="Calibri"/>
                <a:cs typeface="Calibri"/>
              </a:rPr>
              <a:t>o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m</a:t>
            </a:r>
            <a:r>
              <a:rPr lang="en-US" sz="2800" spc="-30" dirty="0">
                <a:latin typeface="Calibri"/>
                <a:cs typeface="Calibri"/>
              </a:rPr>
              <a:t>a</a:t>
            </a:r>
            <a:r>
              <a:rPr lang="en-US" sz="2800" dirty="0">
                <a:latin typeface="Calibri"/>
                <a:cs typeface="Calibri"/>
              </a:rPr>
              <a:t>ximi</a:t>
            </a:r>
            <a:r>
              <a:rPr lang="en-US" sz="2800" spc="-65" dirty="0">
                <a:latin typeface="Calibri"/>
                <a:cs typeface="Calibri"/>
              </a:rPr>
              <a:t>z</a:t>
            </a:r>
            <a:r>
              <a:rPr lang="en-US" sz="2800" dirty="0">
                <a:latin typeface="Calibri"/>
                <a:cs typeface="Calibri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lang="en-US" sz="2800" spc="-40" dirty="0">
                <a:latin typeface="Calibri"/>
                <a:cs typeface="Calibri"/>
              </a:rPr>
              <a:t>r</a:t>
            </a:r>
            <a:r>
              <a:rPr lang="en-US" sz="2800" dirty="0">
                <a:latin typeface="Calibri"/>
                <a:cs typeface="Calibri"/>
              </a:rPr>
              <a:t>eadiness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40" dirty="0" smtClean="0">
                <a:latin typeface="Calibri"/>
                <a:cs typeface="Calibri"/>
              </a:rPr>
              <a:t>c</a:t>
            </a:r>
            <a:r>
              <a:rPr lang="en-US" sz="2800" dirty="0" smtClean="0">
                <a:latin typeface="Calibri"/>
                <a:cs typeface="Calibri"/>
              </a:rPr>
              <a:t>omp</a:t>
            </a:r>
            <a:r>
              <a:rPr lang="en-US" sz="2800" spc="-20" dirty="0" smtClean="0">
                <a:latin typeface="Calibri"/>
                <a:cs typeface="Calibri"/>
              </a:rPr>
              <a:t>e</a:t>
            </a:r>
            <a:r>
              <a:rPr lang="en-US" sz="2800" spc="-40" dirty="0" smtClean="0">
                <a:latin typeface="Calibri"/>
                <a:cs typeface="Calibri"/>
              </a:rPr>
              <a:t>t</a:t>
            </a:r>
            <a:r>
              <a:rPr lang="en-US" sz="2800" dirty="0" smtClean="0">
                <a:latin typeface="Calibri"/>
                <a:cs typeface="Calibri"/>
              </a:rPr>
              <a:t>en</a:t>
            </a:r>
            <a:r>
              <a:rPr lang="en-US" sz="2800" spc="-15" dirty="0" smtClean="0">
                <a:latin typeface="Calibri"/>
                <a:cs typeface="Calibri"/>
              </a:rPr>
              <a:t>c</a:t>
            </a:r>
            <a:r>
              <a:rPr lang="en-US" sz="2800" dirty="0" smtClean="0">
                <a:latin typeface="Calibri"/>
                <a:cs typeface="Calibri"/>
              </a:rPr>
              <a:t>e</a:t>
            </a:r>
          </a:p>
          <a:p>
            <a:pPr marL="355600" indent="-342900">
              <a:lnSpc>
                <a:spcPct val="100000"/>
              </a:lnSpc>
              <a:spcBef>
                <a:spcPts val="155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  <a:cs typeface="Calibri"/>
              </a:rPr>
              <a:t>St</a:t>
            </a:r>
            <a:r>
              <a:rPr lang="en-US" spc="-60" dirty="0" smtClean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ong </a:t>
            </a:r>
            <a:r>
              <a:rPr lang="en-US" spc="-40" dirty="0">
                <a:latin typeface="Calibri"/>
                <a:cs typeface="Calibri"/>
              </a:rPr>
              <a:t>c</a:t>
            </a:r>
            <a:r>
              <a:rPr lang="en-US" dirty="0">
                <a:latin typeface="Calibri"/>
                <a:cs typeface="Calibri"/>
              </a:rPr>
              <a:t>ol</a:t>
            </a:r>
            <a:r>
              <a:rPr lang="en-US" spc="10" dirty="0">
                <a:latin typeface="Calibri"/>
                <a:cs typeface="Calibri"/>
              </a:rPr>
              <a:t>l</a:t>
            </a:r>
            <a:r>
              <a:rPr lang="en-US" dirty="0">
                <a:latin typeface="Calibri"/>
                <a:cs typeface="Calibri"/>
              </a:rPr>
              <a:t>ab</a:t>
            </a:r>
            <a:r>
              <a:rPr lang="en-US" spc="-15" dirty="0">
                <a:latin typeface="Calibri"/>
                <a:cs typeface="Calibri"/>
              </a:rPr>
              <a:t>o</a:t>
            </a:r>
            <a:r>
              <a:rPr lang="en-US" spc="-70" dirty="0">
                <a:latin typeface="Calibri"/>
                <a:cs typeface="Calibri"/>
              </a:rPr>
              <a:t>r</a:t>
            </a:r>
            <a:r>
              <a:rPr lang="en-US" spc="-25" dirty="0">
                <a:latin typeface="Calibri"/>
                <a:cs typeface="Calibri"/>
              </a:rPr>
              <a:t>a</a:t>
            </a:r>
            <a:r>
              <a:rPr lang="en-US" dirty="0">
                <a:latin typeface="Calibri"/>
                <a:cs typeface="Calibri"/>
              </a:rPr>
              <a:t>tion</a:t>
            </a:r>
            <a:r>
              <a:rPr lang="en-US" spc="-5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with</a:t>
            </a:r>
            <a:r>
              <a:rPr lang="en-US" spc="-1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Unions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as </a:t>
            </a:r>
            <a:r>
              <a:rPr lang="en-US" spc="-100" dirty="0" smtClean="0">
                <a:latin typeface="Calibri"/>
                <a:cs typeface="Calibri"/>
              </a:rPr>
              <a:t>k</a:t>
            </a:r>
            <a:r>
              <a:rPr lang="en-US" spc="-30" dirty="0" smtClean="0">
                <a:latin typeface="Calibri"/>
                <a:cs typeface="Calibri"/>
              </a:rPr>
              <a:t>e</a:t>
            </a:r>
            <a:r>
              <a:rPr lang="en-US" dirty="0" smtClean="0">
                <a:latin typeface="Calibri"/>
                <a:cs typeface="Calibri"/>
              </a:rPr>
              <a:t>y</a:t>
            </a:r>
            <a:r>
              <a:rPr lang="en-US" spc="-15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partn</a:t>
            </a:r>
            <a:r>
              <a:rPr lang="en-US" spc="-15" dirty="0" smtClean="0">
                <a:latin typeface="Calibri"/>
                <a:cs typeface="Calibri"/>
              </a:rPr>
              <a:t>e</a:t>
            </a:r>
            <a:r>
              <a:rPr lang="en-US" spc="-55" dirty="0" smtClean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s</a:t>
            </a:r>
          </a:p>
          <a:p>
            <a:pPr marL="355600" indent="-342900">
              <a:lnSpc>
                <a:spcPct val="100000"/>
              </a:lnSpc>
              <a:spcBef>
                <a:spcPts val="155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  <a:cs typeface="Calibri"/>
              </a:rPr>
              <a:t>P</a:t>
            </a:r>
            <a:r>
              <a:rPr lang="en-US" spc="-55" dirty="0" smtClean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o</a:t>
            </a:r>
            <a:r>
              <a:rPr lang="en-US" spc="-15" dirty="0" smtClean="0">
                <a:latin typeface="Calibri"/>
                <a:cs typeface="Calibri"/>
              </a:rPr>
              <a:t>v</a:t>
            </a:r>
            <a:r>
              <a:rPr lang="en-US" dirty="0" smtClean="0">
                <a:latin typeface="Calibri"/>
                <a:cs typeface="Calibri"/>
              </a:rPr>
              <a:t>ide</a:t>
            </a:r>
            <a:r>
              <a:rPr lang="en-US" spc="-25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Ni</a:t>
            </a:r>
            <a:r>
              <a:rPr lang="en-US" spc="-30" dirty="0">
                <a:latin typeface="Calibri"/>
                <a:cs typeface="Calibri"/>
              </a:rPr>
              <a:t>c</a:t>
            </a:r>
            <a:r>
              <a:rPr lang="en-US" dirty="0">
                <a:latin typeface="Calibri"/>
                <a:cs typeface="Calibri"/>
              </a:rPr>
              <a:t>o</a:t>
            </a:r>
            <a:r>
              <a:rPr lang="en-US" spc="-35" dirty="0">
                <a:latin typeface="Calibri"/>
                <a:cs typeface="Calibri"/>
              </a:rPr>
              <a:t>r</a:t>
            </a:r>
            <a:r>
              <a:rPr lang="en-US" spc="-20" dirty="0">
                <a:latin typeface="Calibri"/>
                <a:cs typeface="Calibri"/>
              </a:rPr>
              <a:t>e</a:t>
            </a:r>
            <a:r>
              <a:rPr lang="en-US" spc="-40" dirty="0">
                <a:latin typeface="Calibri"/>
                <a:cs typeface="Calibri"/>
              </a:rPr>
              <a:t>tt</a:t>
            </a:r>
            <a:r>
              <a:rPr lang="en-US" dirty="0">
                <a:latin typeface="Calibri"/>
                <a:cs typeface="Calibri"/>
              </a:rPr>
              <a:t>e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gum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or </a:t>
            </a:r>
            <a:r>
              <a:rPr lang="en-US">
                <a:latin typeface="Calibri"/>
                <a:cs typeface="Calibri"/>
              </a:rPr>
              <a:t>l</a:t>
            </a:r>
            <a:r>
              <a:rPr lang="en-US" spc="-35">
                <a:latin typeface="Calibri"/>
                <a:cs typeface="Calibri"/>
              </a:rPr>
              <a:t>o</a:t>
            </a:r>
            <a:r>
              <a:rPr lang="en-US" spc="-60">
                <a:latin typeface="Calibri"/>
                <a:cs typeface="Calibri"/>
              </a:rPr>
              <a:t>z</a:t>
            </a:r>
            <a:r>
              <a:rPr lang="en-US">
                <a:latin typeface="Calibri"/>
                <a:cs typeface="Calibri"/>
              </a:rPr>
              <a:t>en</a:t>
            </a:r>
            <a:r>
              <a:rPr lang="en-US" spc="-35">
                <a:latin typeface="Calibri"/>
                <a:cs typeface="Calibri"/>
              </a:rPr>
              <a:t>g</a:t>
            </a:r>
            <a:r>
              <a:rPr lang="en-US">
                <a:latin typeface="Calibri"/>
                <a:cs typeface="Calibri"/>
              </a:rPr>
              <a:t>e</a:t>
            </a:r>
            <a:r>
              <a:rPr lang="en-US" spc="-50">
                <a:latin typeface="Calibri"/>
                <a:cs typeface="Calibri"/>
              </a:rPr>
              <a:t> </a:t>
            </a:r>
            <a:r>
              <a:rPr lang="en-US" smtClean="0">
                <a:latin typeface="Calibri"/>
                <a:cs typeface="Calibri"/>
              </a:rPr>
              <a:t>during </a:t>
            </a:r>
            <a:r>
              <a:rPr lang="en-US" spc="-30" smtClean="0">
                <a:latin typeface="Calibri"/>
                <a:cs typeface="Calibri"/>
              </a:rPr>
              <a:t>w</a:t>
            </a:r>
            <a:r>
              <a:rPr lang="en-US" smtClean="0">
                <a:latin typeface="Calibri"/>
                <a:cs typeface="Calibri"/>
              </a:rPr>
              <a:t>orking</a:t>
            </a:r>
            <a:r>
              <a:rPr lang="en-US" spc="-5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hou</a:t>
            </a:r>
            <a:r>
              <a:rPr lang="en-US" spc="-55" dirty="0">
                <a:latin typeface="Calibri"/>
                <a:cs typeface="Calibri"/>
              </a:rPr>
              <a:t>r</a:t>
            </a:r>
            <a:r>
              <a:rPr lang="en-US" dirty="0">
                <a:latin typeface="Calibri"/>
                <a:cs typeface="Calibri"/>
              </a:rPr>
              <a:t>s </a:t>
            </a:r>
            <a:r>
              <a:rPr lang="en-US" spc="-65" dirty="0">
                <a:latin typeface="Calibri"/>
                <a:cs typeface="Calibri"/>
              </a:rPr>
              <a:t>f</a:t>
            </a:r>
            <a:r>
              <a:rPr lang="en-US" dirty="0">
                <a:latin typeface="Calibri"/>
                <a:cs typeface="Calibri"/>
              </a:rPr>
              <a:t>or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2 </a:t>
            </a:r>
            <a:r>
              <a:rPr lang="en-US" dirty="0" smtClean="0">
                <a:latin typeface="Calibri"/>
                <a:cs typeface="Calibri"/>
              </a:rPr>
              <a:t>mo</a:t>
            </a:r>
            <a:r>
              <a:rPr lang="en-US" spc="-25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ths</a:t>
            </a:r>
          </a:p>
          <a:p>
            <a:pPr marL="355600" indent="-342900">
              <a:lnSpc>
                <a:spcPct val="100000"/>
              </a:lnSpc>
              <a:spcBef>
                <a:spcPts val="155"/>
              </a:spcBef>
              <a:buFont typeface="Arial" panose="020B0604020202020204" pitchFamily="34" charset="0"/>
              <a:buChar char="•"/>
            </a:pPr>
            <a:r>
              <a:rPr lang="en-US" spc="-75" dirty="0" smtClean="0">
                <a:latin typeface="Calibri"/>
                <a:cs typeface="Calibri"/>
              </a:rPr>
              <a:t>F</a:t>
            </a:r>
            <a:r>
              <a:rPr lang="en-US" dirty="0" smtClean="0">
                <a:latin typeface="Calibri"/>
                <a:cs typeface="Calibri"/>
              </a:rPr>
              <a:t>acil</a:t>
            </a:r>
            <a:r>
              <a:rPr lang="en-US" spc="10" dirty="0" smtClean="0">
                <a:latin typeface="Calibri"/>
                <a:cs typeface="Calibri"/>
              </a:rPr>
              <a:t>i</a:t>
            </a:r>
            <a:r>
              <a:rPr lang="en-US" spc="-40" dirty="0" smtClean="0">
                <a:latin typeface="Calibri"/>
                <a:cs typeface="Calibri"/>
              </a:rPr>
              <a:t>t</a:t>
            </a:r>
            <a:r>
              <a:rPr lang="en-US" spc="-25" dirty="0" smtClean="0">
                <a:latin typeface="Calibri"/>
                <a:cs typeface="Calibri"/>
              </a:rPr>
              <a:t>a</a:t>
            </a:r>
            <a:r>
              <a:rPr lang="en-US" spc="-40" dirty="0" smtClean="0">
                <a:latin typeface="Calibri"/>
                <a:cs typeface="Calibri"/>
              </a:rPr>
              <a:t>t</a:t>
            </a:r>
            <a:r>
              <a:rPr lang="en-US" dirty="0" smtClean="0">
                <a:latin typeface="Calibri"/>
                <a:cs typeface="Calibri"/>
              </a:rPr>
              <a:t>e</a:t>
            </a:r>
            <a:r>
              <a:rPr lang="en-US" spc="-40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on</a:t>
            </a:r>
            <a:r>
              <a:rPr lang="en-US" spc="-20" dirty="0">
                <a:latin typeface="Calibri"/>
                <a:cs typeface="Calibri"/>
              </a:rPr>
              <a:t>g</a:t>
            </a:r>
            <a:r>
              <a:rPr lang="en-US" dirty="0">
                <a:latin typeface="Calibri"/>
                <a:cs typeface="Calibri"/>
              </a:rPr>
              <a:t>o</a:t>
            </a:r>
            <a:r>
              <a:rPr lang="en-US" spc="5" dirty="0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ng</a:t>
            </a:r>
            <a:r>
              <a:rPr lang="en-US" spc="-4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support</a:t>
            </a:r>
            <a:r>
              <a:rPr lang="en-US" spc="-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f</a:t>
            </a:r>
            <a:r>
              <a:rPr lang="en-US" spc="-60" dirty="0">
                <a:latin typeface="Calibri"/>
                <a:cs typeface="Calibri"/>
              </a:rPr>
              <a:t>r</a:t>
            </a:r>
            <a:r>
              <a:rPr lang="en-US" dirty="0">
                <a:latin typeface="Calibri"/>
                <a:cs typeface="Calibri"/>
              </a:rPr>
              <a:t>om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spc="-40" dirty="0">
                <a:latin typeface="Calibri"/>
                <a:cs typeface="Calibri"/>
              </a:rPr>
              <a:t>r</a:t>
            </a:r>
            <a:r>
              <a:rPr lang="en-US" dirty="0">
                <a:latin typeface="Calibri"/>
                <a:cs typeface="Calibri"/>
              </a:rPr>
              <a:t>egional partn</a:t>
            </a:r>
            <a:r>
              <a:rPr lang="en-US" spc="-15" dirty="0">
                <a:latin typeface="Calibri"/>
                <a:cs typeface="Calibri"/>
              </a:rPr>
              <a:t>e</a:t>
            </a:r>
            <a:r>
              <a:rPr lang="en-US" spc="-55" dirty="0">
                <a:latin typeface="Calibri"/>
                <a:cs typeface="Calibri"/>
              </a:rPr>
              <a:t>r</a:t>
            </a:r>
            <a:r>
              <a:rPr lang="en-US" dirty="0">
                <a:latin typeface="Calibri"/>
                <a:cs typeface="Calibri"/>
              </a:rPr>
              <a:t>s</a:t>
            </a:r>
            <a:r>
              <a:rPr lang="en-US" spc="-5" dirty="0">
                <a:latin typeface="Calibri"/>
                <a:cs typeface="Calibri"/>
              </a:rPr>
              <a:t>-</a:t>
            </a:r>
            <a:r>
              <a:rPr lang="en-US" spc="-30" dirty="0">
                <a:latin typeface="Calibri"/>
                <a:cs typeface="Calibri"/>
              </a:rPr>
              <a:t>E</a:t>
            </a:r>
            <a:r>
              <a:rPr lang="en-US" dirty="0">
                <a:latin typeface="Calibri"/>
                <a:cs typeface="Calibri"/>
              </a:rPr>
              <a:t>SCAPE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in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</a:t>
            </a:r>
            <a:r>
              <a:rPr lang="en-US" spc="-100" dirty="0" err="1" smtClean="0">
                <a:latin typeface="Calibri"/>
                <a:cs typeface="Calibri"/>
              </a:rPr>
              <a:t>Y</a:t>
            </a:r>
            <a:r>
              <a:rPr lang="en-US" dirty="0" err="1" smtClean="0">
                <a:latin typeface="Calibri"/>
                <a:cs typeface="Calibri"/>
              </a:rPr>
              <a:t>CP</a:t>
            </a:r>
            <a:r>
              <a:rPr lang="en-US" spc="-60" dirty="0" err="1" smtClean="0">
                <a:latin typeface="Calibri"/>
                <a:cs typeface="Calibri"/>
              </a:rPr>
              <a:t>r</a:t>
            </a:r>
            <a:r>
              <a:rPr lang="en-US" dirty="0" err="1" smtClean="0">
                <a:latin typeface="Calibri"/>
                <a:cs typeface="Calibri"/>
              </a:rPr>
              <a:t>o</a:t>
            </a:r>
            <a:r>
              <a:rPr lang="en-US" spc="-15" dirty="0" err="1" smtClean="0">
                <a:latin typeface="Calibri"/>
                <a:cs typeface="Calibri"/>
              </a:rPr>
              <a:t>v</a:t>
            </a:r>
            <a:r>
              <a:rPr lang="en-US" dirty="0" err="1" smtClean="0">
                <a:latin typeface="Calibri"/>
                <a:cs typeface="Calibri"/>
              </a:rPr>
              <a:t>ide</a:t>
            </a:r>
            <a:r>
              <a:rPr lang="en-US" spc="-25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ad</a:t>
            </a:r>
            <a:r>
              <a:rPr lang="en-US" spc="-60" dirty="0">
                <a:latin typeface="Calibri"/>
                <a:cs typeface="Calibri"/>
              </a:rPr>
              <a:t>v</a:t>
            </a:r>
            <a:r>
              <a:rPr lang="en-US" dirty="0">
                <a:latin typeface="Calibri"/>
                <a:cs typeface="Calibri"/>
              </a:rPr>
              <a:t>anc</a:t>
            </a:r>
            <a:r>
              <a:rPr lang="en-US" spc="-15" dirty="0">
                <a:latin typeface="Calibri"/>
                <a:cs typeface="Calibri"/>
              </a:rPr>
              <a:t>e</a:t>
            </a:r>
            <a:r>
              <a:rPr lang="en-US" dirty="0">
                <a:latin typeface="Calibri"/>
                <a:cs typeface="Calibri"/>
              </a:rPr>
              <a:t>d t</a:t>
            </a:r>
            <a:r>
              <a:rPr lang="en-US" spc="-70" dirty="0">
                <a:latin typeface="Calibri"/>
                <a:cs typeface="Calibri"/>
              </a:rPr>
              <a:t>r</a:t>
            </a:r>
            <a:r>
              <a:rPr lang="en-US" dirty="0">
                <a:latin typeface="Calibri"/>
                <a:cs typeface="Calibri"/>
              </a:rPr>
              <a:t>aining</a:t>
            </a:r>
            <a:r>
              <a:rPr lang="en-US" spc="-3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on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smoking c</a:t>
            </a:r>
            <a:r>
              <a:rPr lang="en-US" spc="-10" dirty="0" smtClean="0">
                <a:latin typeface="Calibri"/>
                <a:cs typeface="Calibri"/>
              </a:rPr>
              <a:t>e</a:t>
            </a:r>
            <a:r>
              <a:rPr lang="en-US" dirty="0" smtClean="0">
                <a:latin typeface="Calibri"/>
                <a:cs typeface="Calibri"/>
              </a:rPr>
              <a:t>s</a:t>
            </a:r>
            <a:r>
              <a:rPr lang="en-US" spc="5" dirty="0" smtClean="0">
                <a:latin typeface="Calibri"/>
                <a:cs typeface="Calibri"/>
              </a:rPr>
              <a:t>s</a:t>
            </a:r>
            <a:r>
              <a:rPr lang="en-US" spc="-25" dirty="0" smtClean="0">
                <a:latin typeface="Calibri"/>
                <a:cs typeface="Calibri"/>
              </a:rPr>
              <a:t>a</a:t>
            </a:r>
            <a:r>
              <a:rPr lang="en-US" dirty="0" smtClean="0">
                <a:latin typeface="Calibri"/>
                <a:cs typeface="Calibri"/>
              </a:rPr>
              <a:t>ti</a:t>
            </a:r>
            <a:r>
              <a:rPr lang="en-US" spc="5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n</a:t>
            </a:r>
            <a:r>
              <a:rPr lang="en-US" spc="-35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t</a:t>
            </a:r>
            <a:r>
              <a:rPr lang="en-US" spc="-45" dirty="0">
                <a:latin typeface="Calibri"/>
                <a:cs typeface="Calibri"/>
              </a:rPr>
              <a:t>r</a:t>
            </a:r>
            <a:r>
              <a:rPr lang="en-US" dirty="0">
                <a:latin typeface="Calibri"/>
                <a:cs typeface="Calibri"/>
              </a:rPr>
              <a:t>e</a:t>
            </a:r>
            <a:r>
              <a:rPr lang="en-US" spc="-30" dirty="0">
                <a:latin typeface="Calibri"/>
                <a:cs typeface="Calibri"/>
              </a:rPr>
              <a:t>a</a:t>
            </a:r>
            <a:r>
              <a:rPr lang="en-US" dirty="0">
                <a:latin typeface="Calibri"/>
                <a:cs typeface="Calibri"/>
              </a:rPr>
              <a:t>tm</a:t>
            </a:r>
            <a:r>
              <a:rPr lang="en-US" spc="-10" dirty="0">
                <a:latin typeface="Calibri"/>
                <a:cs typeface="Calibri"/>
              </a:rPr>
              <a:t>e</a:t>
            </a:r>
            <a:r>
              <a:rPr lang="en-US" spc="-25" dirty="0">
                <a:latin typeface="Calibri"/>
                <a:cs typeface="Calibri"/>
              </a:rPr>
              <a:t>n</a:t>
            </a:r>
            <a:r>
              <a:rPr lang="en-US" spc="5" dirty="0">
                <a:latin typeface="Calibri"/>
                <a:cs typeface="Calibri"/>
              </a:rPr>
              <a:t>t</a:t>
            </a:r>
            <a:r>
              <a:rPr lang="en-US" spc="-5" dirty="0">
                <a:latin typeface="Calibri"/>
                <a:cs typeface="Calibri"/>
              </a:rPr>
              <a:t>-</a:t>
            </a:r>
            <a:r>
              <a:rPr lang="en-US" dirty="0">
                <a:latin typeface="Calibri"/>
                <a:cs typeface="Calibri"/>
              </a:rPr>
              <a:t>FIT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Modules.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Staff Support</a:t>
            </a:r>
          </a:p>
        </p:txBody>
      </p:sp>
    </p:spTree>
    <p:extLst>
      <p:ext uri="{BB962C8B-B14F-4D97-AF65-F5344CB8AC3E}">
        <p14:creationId xmlns:p14="http://schemas.microsoft.com/office/powerpoint/2010/main" val="340159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Disclosures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of the faculty and planners associated with this</a:t>
            </a:r>
          </a:p>
          <a:p>
            <a:endParaRPr lang="en-US" sz="2400" dirty="0" smtClean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CME </a:t>
            </a: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have indicated they have no financial arrangements or affiliations with any commercial entities whose products, research or </a:t>
            </a: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may </a:t>
            </a: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discussed in these materials.</a:t>
            </a: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discussion of investigational or unlabeled uses of a product will be identified.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44929" y="1352550"/>
            <a:ext cx="7467600" cy="1219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People with serious mental illness die, on average, 25 years younger than the general </a:t>
            </a:r>
            <a:r>
              <a:rPr lang="en-US" sz="2200" dirty="0" smtClean="0"/>
              <a:t>population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Almost </a:t>
            </a:r>
            <a:r>
              <a:rPr lang="en-US" sz="2200" dirty="0"/>
              <a:t>½ of cigarettes are smoked by SMI and/or </a:t>
            </a:r>
            <a:r>
              <a:rPr lang="en-US" sz="2200" dirty="0" smtClean="0"/>
              <a:t>SUD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Smoking </a:t>
            </a:r>
            <a:r>
              <a:rPr lang="en-US" sz="2200" dirty="0"/>
              <a:t>is the leading preventable cause of early death</a:t>
            </a:r>
            <a:r>
              <a:rPr lang="en-US" sz="2200" dirty="0" smtClean="0"/>
              <a:t>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Studies </a:t>
            </a:r>
            <a:r>
              <a:rPr lang="en-US" sz="2200" dirty="0"/>
              <a:t>have attributed &gt; ½ of early death in SMI to </a:t>
            </a:r>
            <a:r>
              <a:rPr lang="en-US" sz="2200" dirty="0" smtClean="0"/>
              <a:t>smoking related illnesses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Prevalence </a:t>
            </a:r>
            <a:r>
              <a:rPr lang="en-US" sz="2200" dirty="0"/>
              <a:t>in people with SMI who smoke is </a:t>
            </a:r>
            <a:r>
              <a:rPr lang="en-US" sz="2200" dirty="0" smtClean="0"/>
              <a:t>not changing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What We Know</a:t>
            </a:r>
          </a:p>
        </p:txBody>
      </p:sp>
    </p:spTree>
    <p:extLst>
      <p:ext uri="{BB962C8B-B14F-4D97-AF65-F5344CB8AC3E}">
        <p14:creationId xmlns:p14="http://schemas.microsoft.com/office/powerpoint/2010/main" val="389192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04800" y="1200150"/>
            <a:ext cx="7467600" cy="1219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Persons with mental illnesses and substance abuse disorders use tobacco for the same reasons as the general population: as part of a daily routine to relieve stress and anxiety.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However</a:t>
            </a:r>
            <a:r>
              <a:rPr lang="en-US" sz="2200" dirty="0"/>
              <a:t>, genetic linkages and neurobiological abnormalities are one of many factors explaining heavy levels of smoking in people with mental illness.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For </a:t>
            </a:r>
            <a:r>
              <a:rPr lang="en-US" sz="2200" dirty="0"/>
              <a:t>people with mental illness, nicotine might normalize associated deficits in sensory processing, attention, cognition and mood.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What We Know</a:t>
            </a:r>
          </a:p>
        </p:txBody>
      </p:sp>
    </p:spTree>
    <p:extLst>
      <p:ext uri="{BB962C8B-B14F-4D97-AF65-F5344CB8AC3E}">
        <p14:creationId xmlns:p14="http://schemas.microsoft.com/office/powerpoint/2010/main" val="209812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04800" y="1276350"/>
            <a:ext cx="7467600" cy="1219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People with SMI can quit and want to quit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Evidence </a:t>
            </a:r>
            <a:r>
              <a:rPr lang="en-US" sz="2200" dirty="0"/>
              <a:t>suggests integrated co-occurring model has better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May </a:t>
            </a:r>
            <a:r>
              <a:rPr lang="en-US" sz="2200" dirty="0"/>
              <a:t>need more intensive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Longer </a:t>
            </a:r>
            <a:r>
              <a:rPr lang="en-US" sz="2200" dirty="0"/>
              <a:t>duration of counseling and medication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Higher </a:t>
            </a:r>
            <a:r>
              <a:rPr lang="en-US" sz="2200" dirty="0"/>
              <a:t>dosing/ combination therapy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Relapse </a:t>
            </a:r>
            <a:r>
              <a:rPr lang="en-US" sz="2200" dirty="0"/>
              <a:t>management and prevention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Attention </a:t>
            </a:r>
            <a:r>
              <a:rPr lang="en-US" sz="2200" dirty="0"/>
              <a:t>to opportunities in treatment cycle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What We Know</a:t>
            </a:r>
          </a:p>
        </p:txBody>
      </p:sp>
    </p:spTree>
    <p:extLst>
      <p:ext uri="{BB962C8B-B14F-4D97-AF65-F5344CB8AC3E}">
        <p14:creationId xmlns:p14="http://schemas.microsoft.com/office/powerpoint/2010/main" val="248252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04800" y="1276350"/>
            <a:ext cx="7467600" cy="1219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Psychiatric clinicians have responded slower than other health professionals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Cigarettes </a:t>
            </a:r>
            <a:r>
              <a:rPr lang="en-US" sz="2200" dirty="0"/>
              <a:t>as behavioral reinforcement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Belief </a:t>
            </a:r>
            <a:r>
              <a:rPr lang="en-US" sz="2200" dirty="0"/>
              <a:t>that smoking reduction/cessation is not a realistic goal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Patients </a:t>
            </a:r>
            <a:r>
              <a:rPr lang="en-US" sz="2200" dirty="0"/>
              <a:t>“only pleasure” &amp; “least of their worries”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Contributes </a:t>
            </a:r>
            <a:r>
              <a:rPr lang="en-US" sz="2200" dirty="0"/>
              <a:t>to “normalizing”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What We Know</a:t>
            </a:r>
          </a:p>
        </p:txBody>
      </p:sp>
    </p:spTree>
    <p:extLst>
      <p:ext uri="{BB962C8B-B14F-4D97-AF65-F5344CB8AC3E}">
        <p14:creationId xmlns:p14="http://schemas.microsoft.com/office/powerpoint/2010/main" val="344217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1352550"/>
            <a:ext cx="7467600" cy="1219200"/>
          </a:xfrm>
        </p:spPr>
        <p:txBody>
          <a:bodyPr/>
          <a:lstStyle/>
          <a:p>
            <a:r>
              <a:rPr lang="en-US" sz="1800" dirty="0" smtClean="0"/>
              <a:t>Changing </a:t>
            </a:r>
            <a:r>
              <a:rPr lang="en-US" sz="1800" dirty="0"/>
              <a:t>the Culture of Tobacco for people with </a:t>
            </a:r>
            <a:r>
              <a:rPr lang="en-US" sz="1800" dirty="0" smtClean="0"/>
              <a:t>SMI</a:t>
            </a:r>
            <a:endParaRPr lang="en-US" sz="1800" dirty="0"/>
          </a:p>
          <a:p>
            <a:r>
              <a:rPr lang="en-US" sz="1800" dirty="0" smtClean="0"/>
              <a:t>Society </a:t>
            </a:r>
            <a:r>
              <a:rPr lang="en-US" sz="1800" dirty="0"/>
              <a:t>has become less tolerant of tobacco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Directly </a:t>
            </a:r>
            <a:r>
              <a:rPr lang="en-US" sz="1800" dirty="0"/>
              <a:t>related to rapid decrease in prevalence of smoking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Showing </a:t>
            </a:r>
            <a:r>
              <a:rPr lang="en-US" sz="1800" dirty="0"/>
              <a:t>in adolescent population as well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Health </a:t>
            </a:r>
            <a:r>
              <a:rPr lang="en-US" sz="1800" dirty="0"/>
              <a:t>disparity populations less impacted by public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inhibitions</a:t>
            </a:r>
          </a:p>
          <a:p>
            <a:r>
              <a:rPr lang="en-US" sz="1800" dirty="0" smtClean="0"/>
              <a:t>Tobacco </a:t>
            </a:r>
            <a:r>
              <a:rPr lang="en-US" sz="1800" dirty="0"/>
              <a:t>Free treatment settings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Consistent </a:t>
            </a:r>
            <a:r>
              <a:rPr lang="en-US" sz="1800" dirty="0"/>
              <a:t>with Recovery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Consistent </a:t>
            </a:r>
            <a:r>
              <a:rPr lang="en-US" sz="1800" dirty="0"/>
              <a:t>with wellness self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State </a:t>
            </a:r>
            <a:r>
              <a:rPr lang="en-US" sz="1800" dirty="0"/>
              <a:t>psychiatric hospitals across the country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“A  New  Normal”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2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1352550"/>
            <a:ext cx="7467600" cy="3429000"/>
          </a:xfrm>
        </p:spPr>
        <p:txBody>
          <a:bodyPr/>
          <a:lstStyle/>
          <a:p>
            <a:r>
              <a:rPr lang="en-US" sz="1800" dirty="0"/>
              <a:t>Definition of Tobacco-Free Campus Wide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Clean </a:t>
            </a:r>
            <a:r>
              <a:rPr lang="en-US" sz="1800" dirty="0"/>
              <a:t>Indoor Act and smoke free facilities vs. tobacco-free campus-no designated smoking area on </a:t>
            </a:r>
            <a:r>
              <a:rPr lang="en-US" sz="1800" dirty="0" smtClean="0"/>
              <a:t>campus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Emphasis </a:t>
            </a:r>
            <a:r>
              <a:rPr lang="en-US" sz="1800" dirty="0"/>
              <a:t>on tobacco-free as opposed to smoke </a:t>
            </a:r>
            <a:r>
              <a:rPr lang="en-US" sz="1800" dirty="0" smtClean="0"/>
              <a:t>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Assessing </a:t>
            </a:r>
            <a:r>
              <a:rPr lang="en-US" sz="1800" dirty="0"/>
              <a:t>status of tobacco-free facilities per </a:t>
            </a:r>
            <a:r>
              <a:rPr lang="en-US" sz="1800" dirty="0" smtClean="0"/>
              <a:t>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10 </a:t>
            </a:r>
            <a:r>
              <a:rPr lang="en-US" sz="1800" dirty="0"/>
              <a:t>of 24 facilities classified as Early </a:t>
            </a:r>
            <a:r>
              <a:rPr lang="en-US" sz="1800" dirty="0" smtClean="0"/>
              <a:t>Adopters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4 </a:t>
            </a:r>
            <a:r>
              <a:rPr lang="en-US" sz="1800" dirty="0"/>
              <a:t>of 10 did not meet definition of tobacco-free campus </a:t>
            </a:r>
            <a:r>
              <a:rPr lang="en-US" sz="1800" dirty="0" smtClean="0"/>
              <a:t>wide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Planning </a:t>
            </a:r>
            <a:r>
              <a:rPr lang="en-US" sz="1800" dirty="0"/>
              <a:t>for the </a:t>
            </a:r>
            <a:r>
              <a:rPr lang="en-US" sz="1800" dirty="0" smtClean="0"/>
              <a:t>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Identification </a:t>
            </a:r>
            <a:r>
              <a:rPr lang="en-US" sz="1800" dirty="0"/>
              <a:t>of facility </a:t>
            </a:r>
            <a:r>
              <a:rPr lang="en-US" sz="1800" dirty="0" smtClean="0"/>
              <a:t>champions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Formation </a:t>
            </a:r>
            <a:r>
              <a:rPr lang="en-US" sz="1800" dirty="0"/>
              <a:t>of Facility Change Committees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Preparing for Change</a:t>
            </a:r>
          </a:p>
        </p:txBody>
      </p:sp>
    </p:spTree>
    <p:extLst>
      <p:ext uri="{BB962C8B-B14F-4D97-AF65-F5344CB8AC3E}">
        <p14:creationId xmlns:p14="http://schemas.microsoft.com/office/powerpoint/2010/main" val="1169340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1352550"/>
            <a:ext cx="7467600" cy="3429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/>
              <a:t>Policy </a:t>
            </a:r>
            <a:r>
              <a:rPr lang="en-US" sz="2600" b="1" dirty="0" smtClean="0"/>
              <a:t>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 smtClean="0"/>
              <a:t>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 smtClean="0"/>
              <a:t>Staff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 smtClean="0"/>
              <a:t>Patient </a:t>
            </a:r>
            <a:r>
              <a:rPr lang="en-US" sz="2600" b="1" dirty="0"/>
              <a:t>Support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28600" y="514350"/>
            <a:ext cx="8534400" cy="762000"/>
          </a:xfrm>
        </p:spPr>
        <p:txBody>
          <a:bodyPr/>
          <a:lstStyle/>
          <a:p>
            <a:r>
              <a:rPr lang="en-US" dirty="0"/>
              <a:t> Four  “Pillars”  of  Organizational  Change</a:t>
            </a:r>
          </a:p>
        </p:txBody>
      </p:sp>
    </p:spTree>
    <p:extLst>
      <p:ext uri="{BB962C8B-B14F-4D97-AF65-F5344CB8AC3E}">
        <p14:creationId xmlns:p14="http://schemas.microsoft.com/office/powerpoint/2010/main" val="317831579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E7A2F95-8354-4A84-AD14-741D8C1A3256}" vid="{F07086EA-200F-4935-AEC0-5ABD67D9F088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E7A2F95-8354-4A84-AD14-741D8C1A3256}" vid="{2107DBF3-E76A-488E-B7CA-669DBA45C5D1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E7A2F95-8354-4A84-AD14-741D8C1A3256}" vid="{9660336C-C921-493A-BAF4-17D916C9C70B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E7A2F95-8354-4A84-AD14-741D8C1A3256}" vid="{8A002C08-92B0-4141-BC28-251598DD8C8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42B78866AD3245A1A7D8671FA4795A" ma:contentTypeVersion="1" ma:contentTypeDescription="Create a new document." ma:contentTypeScope="" ma:versionID="46ceaab7709893851ec766cec7bb6fd8">
  <xsd:schema xmlns:xsd="http://www.w3.org/2001/XMLSchema" xmlns:xs="http://www.w3.org/2001/XMLSchema" xmlns:p="http://schemas.microsoft.com/office/2006/metadata/properties" xmlns:ns1="http://schemas.microsoft.com/sharepoint/v3" xmlns:ns2="ffff1ce9-1dc9-438b-8148-05014cd97c07" targetNamespace="http://schemas.microsoft.com/office/2006/metadata/properties" ma:root="true" ma:fieldsID="311e6311dc8f45d033cc7d48253c44ea" ns1:_="" ns2:_="">
    <xsd:import namespace="http://schemas.microsoft.com/sharepoint/v3"/>
    <xsd:import namespace="ffff1ce9-1dc9-438b-8148-05014cd97c0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f1ce9-1dc9-438b-8148-05014cd97c0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ffff1ce9-1dc9-438b-8148-05014cd97c07">55HQXHK6NHHM-424-26</_dlc_DocId>
    <_dlc_DocIdUrl xmlns="ffff1ce9-1dc9-438b-8148-05014cd97c07">
      <Url>https://hub.omh.ny.gov/guidance/_layouts/DocIdRedir.aspx?ID=55HQXHK6NHHM-424-26</Url>
      <Description>55HQXHK6NHHM-424-26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C99BE6-1B41-42CE-A044-E07EACAECF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fff1ce9-1dc9-438b-8148-05014cd97c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B3CFBD-188E-4C59-B02D-5E222B572FC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3F86441-E60D-4495-9820-50FFC7B27329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sharepoint/v3"/>
    <ds:schemaRef ds:uri="http://schemas.openxmlformats.org/package/2006/metadata/core-properties"/>
    <ds:schemaRef ds:uri="http://purl.org/dc/terms/"/>
    <ds:schemaRef ds:uri="ffff1ce9-1dc9-438b-8148-05014cd97c07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5373712F-8FAF-4E78-8CC0-FB8B33919E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NYS PowerPoint - Health &amp; Human Services - OMH</Template>
  <TotalTime>47</TotalTime>
  <Words>561</Words>
  <Application>Microsoft Office PowerPoint</Application>
  <PresentationFormat>On-screen Show (16:9)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NYS OMH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LeClaire</dc:creator>
  <cp:lastModifiedBy>Kristen Albright</cp:lastModifiedBy>
  <cp:revision>28</cp:revision>
  <dcterms:created xsi:type="dcterms:W3CDTF">2015-01-30T21:44:40Z</dcterms:created>
  <dcterms:modified xsi:type="dcterms:W3CDTF">2015-12-07T15:52:05Z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0x010100C342B78866AD3245A1A7D8671FA4795A</vt:lpwstr>
  </property>
  <property fmtid="{D5CDD505-2E9C-101B-9397-08002B2CF9AE}" pid="3" name="_dlc_DocIdItemGuid">
    <vt:lpwstr>ca9961fb-b674-4d44-a9bd-b70273dca2c5</vt:lpwstr>
  </property>
</Properties>
</file>